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1" r:id="rId3"/>
    <p:sldId id="262" r:id="rId4"/>
    <p:sldId id="257" r:id="rId5"/>
    <p:sldId id="258" r:id="rId6"/>
    <p:sldId id="259" r:id="rId7"/>
    <p:sldId id="260" r:id="rId8"/>
    <p:sldId id="263" r:id="rId9"/>
    <p:sldId id="264" r:id="rId10"/>
    <p:sldId id="265" r:id="rId11"/>
    <p:sldId id="274" r:id="rId12"/>
    <p:sldId id="266" r:id="rId13"/>
    <p:sldId id="273" r:id="rId14"/>
    <p:sldId id="267" r:id="rId15"/>
    <p:sldId id="268" r:id="rId16"/>
    <p:sldId id="275" r:id="rId17"/>
    <p:sldId id="272" r:id="rId18"/>
    <p:sldId id="269" r:id="rId19"/>
    <p:sldId id="276" r:id="rId20"/>
    <p:sldId id="277" r:id="rId21"/>
    <p:sldId id="278" r:id="rId22"/>
    <p:sldId id="279" r:id="rId23"/>
    <p:sldId id="281" r:id="rId24"/>
    <p:sldId id="280" r:id="rId25"/>
    <p:sldId id="286" r:id="rId26"/>
    <p:sldId id="290" r:id="rId27"/>
    <p:sldId id="284" r:id="rId28"/>
    <p:sldId id="288" r:id="rId29"/>
    <p:sldId id="289" r:id="rId30"/>
    <p:sldId id="291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4793-2E79-4941-8F46-C26DB89B2F3D}" type="datetimeFigureOut">
              <a:rPr lang="es-ES" smtClean="0"/>
              <a:t>28/01/2020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8690-DC2D-4066-802C-F1F407B731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1946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4793-2E79-4941-8F46-C26DB89B2F3D}" type="datetimeFigureOut">
              <a:rPr lang="es-ES" smtClean="0"/>
              <a:t>28/01/2020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8690-DC2D-4066-802C-F1F407B731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3758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4793-2E79-4941-8F46-C26DB89B2F3D}" type="datetimeFigureOut">
              <a:rPr lang="es-ES" smtClean="0"/>
              <a:t>28/01/2020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8690-DC2D-4066-802C-F1F407B731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193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4793-2E79-4941-8F46-C26DB89B2F3D}" type="datetimeFigureOut">
              <a:rPr lang="es-ES" smtClean="0"/>
              <a:t>28/01/2020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8690-DC2D-4066-802C-F1F407B731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7342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4793-2E79-4941-8F46-C26DB89B2F3D}" type="datetimeFigureOut">
              <a:rPr lang="es-ES" smtClean="0"/>
              <a:t>28/01/2020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8690-DC2D-4066-802C-F1F407B731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2807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4793-2E79-4941-8F46-C26DB89B2F3D}" type="datetimeFigureOut">
              <a:rPr lang="es-ES" smtClean="0"/>
              <a:t>28/01/2020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8690-DC2D-4066-802C-F1F407B731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330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4793-2E79-4941-8F46-C26DB89B2F3D}" type="datetimeFigureOut">
              <a:rPr lang="es-ES" smtClean="0"/>
              <a:t>28/01/2020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8690-DC2D-4066-802C-F1F407B731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968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4793-2E79-4941-8F46-C26DB89B2F3D}" type="datetimeFigureOut">
              <a:rPr lang="es-ES" smtClean="0"/>
              <a:t>28/01/2020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8690-DC2D-4066-802C-F1F407B731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1502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4793-2E79-4941-8F46-C26DB89B2F3D}" type="datetimeFigureOut">
              <a:rPr lang="es-ES" smtClean="0"/>
              <a:t>28/01/2020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8690-DC2D-4066-802C-F1F407B731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397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4793-2E79-4941-8F46-C26DB89B2F3D}" type="datetimeFigureOut">
              <a:rPr lang="es-ES" smtClean="0"/>
              <a:t>28/01/2020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8690-DC2D-4066-802C-F1F407B731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7712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4793-2E79-4941-8F46-C26DB89B2F3D}" type="datetimeFigureOut">
              <a:rPr lang="es-ES" smtClean="0"/>
              <a:t>28/01/2020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8690-DC2D-4066-802C-F1F407B731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743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4793-2E79-4941-8F46-C26DB89B2F3D}" type="datetimeFigureOut">
              <a:rPr lang="es-ES" smtClean="0"/>
              <a:t>28/01/2020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8690-DC2D-4066-802C-F1F407B731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734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4793-2E79-4941-8F46-C26DB89B2F3D}" type="datetimeFigureOut">
              <a:rPr lang="es-ES" smtClean="0"/>
              <a:t>28/01/2020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8690-DC2D-4066-802C-F1F407B731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945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4793-2E79-4941-8F46-C26DB89B2F3D}" type="datetimeFigureOut">
              <a:rPr lang="es-ES" smtClean="0"/>
              <a:t>28/01/2020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8690-DC2D-4066-802C-F1F407B731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5034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4793-2E79-4941-8F46-C26DB89B2F3D}" type="datetimeFigureOut">
              <a:rPr lang="es-ES" smtClean="0"/>
              <a:t>28/01/2020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8690-DC2D-4066-802C-F1F407B731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737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4793-2E79-4941-8F46-C26DB89B2F3D}" type="datetimeFigureOut">
              <a:rPr lang="es-ES" smtClean="0"/>
              <a:t>28/01/2020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8690-DC2D-4066-802C-F1F407B731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7439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3524793-2E79-4941-8F46-C26DB89B2F3D}" type="datetimeFigureOut">
              <a:rPr lang="es-ES" smtClean="0"/>
              <a:t>28/01/2020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B098690-DC2D-4066-802C-F1F407B731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352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3524793-2E79-4941-8F46-C26DB89B2F3D}" type="datetimeFigureOut">
              <a:rPr lang="es-ES" smtClean="0"/>
              <a:t>28/01/2020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B098690-DC2D-4066-802C-F1F407B731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1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3418540" y="860426"/>
            <a:ext cx="5179504" cy="1143000"/>
          </a:xfrm>
          <a:prstGeom prst="rect">
            <a:avLst/>
          </a:prstGeom>
        </p:spPr>
        <p:txBody>
          <a:bodyPr anchor="b">
            <a:normAutofit fontScale="9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ES" dirty="0"/>
              <a:t>Taller </a:t>
            </a:r>
            <a:r>
              <a:rPr lang="es-ES" dirty="0" err="1"/>
              <a:t>Arduino</a:t>
            </a:r>
            <a:r>
              <a:rPr lang="es-ES" dirty="0"/>
              <a:t> (Sesión 1)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964" y="2086720"/>
            <a:ext cx="7242656" cy="4071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4072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1"/>
          <p:cNvSpPr>
            <a:spLocks noGrp="1" noChangeArrowheads="1"/>
          </p:cNvSpPr>
          <p:nvPr/>
        </p:nvSpPr>
        <p:spPr bwMode="auto">
          <a:xfrm>
            <a:off x="2870600" y="413775"/>
            <a:ext cx="6536529" cy="73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9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ESTRUCTURA DEL PROGRAMA</a:t>
            </a:r>
          </a:p>
        </p:txBody>
      </p:sp>
      <p:sp>
        <p:nvSpPr>
          <p:cNvPr id="26" name="3 Marcador de contenido"/>
          <p:cNvSpPr>
            <a:spLocks noGrp="1"/>
          </p:cNvSpPr>
          <p:nvPr/>
        </p:nvSpPr>
        <p:spPr bwMode="auto">
          <a:xfrm>
            <a:off x="2305426" y="1582479"/>
            <a:ext cx="8605837" cy="476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9pPr>
          </a:lstStyle>
          <a:p>
            <a:endParaRPr lang="es-ES" dirty="0">
              <a:solidFill>
                <a:srgbClr val="7030A0"/>
              </a:solidFill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25" b="46944"/>
          <a:stretch/>
        </p:blipFill>
        <p:spPr bwMode="auto">
          <a:xfrm>
            <a:off x="2244287" y="1512788"/>
            <a:ext cx="8589582" cy="460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4 Cerrar llave"/>
          <p:cNvSpPr/>
          <p:nvPr/>
        </p:nvSpPr>
        <p:spPr bwMode="auto">
          <a:xfrm>
            <a:off x="3862517" y="2834358"/>
            <a:ext cx="1138704" cy="276152"/>
          </a:xfrm>
          <a:prstGeom prst="rightBrac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rgbClr val="7030A0"/>
              </a:solidFill>
              <a:effectLst/>
              <a:latin typeface="Arial" charset="0"/>
              <a:ea typeface="Microsoft YaHei" charset="-122"/>
            </a:endParaRPr>
          </a:p>
        </p:txBody>
      </p:sp>
      <p:sp>
        <p:nvSpPr>
          <p:cNvPr id="29" name="5 CuadroTexto"/>
          <p:cNvSpPr txBox="1"/>
          <p:nvPr/>
        </p:nvSpPr>
        <p:spPr>
          <a:xfrm>
            <a:off x="4563718" y="2834358"/>
            <a:ext cx="356591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r>
              <a:rPr lang="es-ES" dirty="0">
                <a:solidFill>
                  <a:srgbClr val="7030A0"/>
                </a:solidFill>
              </a:rPr>
              <a:t>DECLARACION DE VARIABLES</a:t>
            </a:r>
          </a:p>
        </p:txBody>
      </p:sp>
      <p:sp>
        <p:nvSpPr>
          <p:cNvPr id="30" name="8 Cerrar llave"/>
          <p:cNvSpPr/>
          <p:nvPr/>
        </p:nvSpPr>
        <p:spPr bwMode="auto">
          <a:xfrm>
            <a:off x="5083766" y="3332474"/>
            <a:ext cx="805512" cy="792088"/>
          </a:xfrm>
          <a:prstGeom prst="rightBrac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rgbClr val="7030A0"/>
              </a:solidFill>
              <a:effectLst/>
              <a:latin typeface="Arial" charset="0"/>
              <a:ea typeface="Microsoft YaHei" charset="-122"/>
            </a:endParaRPr>
          </a:p>
        </p:txBody>
      </p:sp>
      <p:sp>
        <p:nvSpPr>
          <p:cNvPr id="31" name="6 CuadroTexto"/>
          <p:cNvSpPr txBox="1"/>
          <p:nvPr/>
        </p:nvSpPr>
        <p:spPr>
          <a:xfrm>
            <a:off x="5703534" y="3533131"/>
            <a:ext cx="528003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r>
              <a:rPr lang="es-ES" dirty="0">
                <a:solidFill>
                  <a:srgbClr val="7030A0"/>
                </a:solidFill>
              </a:rPr>
              <a:t>CONFIGURACIÓN DEL MICROCONTROLADOR</a:t>
            </a:r>
          </a:p>
        </p:txBody>
      </p:sp>
      <p:sp>
        <p:nvSpPr>
          <p:cNvPr id="32" name="10 Cerrar llave"/>
          <p:cNvSpPr/>
          <p:nvPr/>
        </p:nvSpPr>
        <p:spPr bwMode="auto">
          <a:xfrm>
            <a:off x="5724217" y="4484602"/>
            <a:ext cx="1653268" cy="1152128"/>
          </a:xfrm>
          <a:prstGeom prst="rightBrac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rgbClr val="7030A0"/>
              </a:solidFill>
              <a:effectLst/>
              <a:latin typeface="Arial" charset="0"/>
              <a:ea typeface="Microsoft YaHei" charset="-122"/>
            </a:endParaRPr>
          </a:p>
        </p:txBody>
      </p:sp>
      <p:sp>
        <p:nvSpPr>
          <p:cNvPr id="33" name="7 CuadroTexto"/>
          <p:cNvSpPr txBox="1"/>
          <p:nvPr/>
        </p:nvSpPr>
        <p:spPr>
          <a:xfrm>
            <a:off x="6977669" y="4945226"/>
            <a:ext cx="378411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rgbClr val="7030A0"/>
                </a:solidFill>
              </a:rPr>
              <a:t>PROGRAMA </a:t>
            </a:r>
            <a:r>
              <a:rPr lang="es-ES">
                <a:solidFill>
                  <a:srgbClr val="7030A0"/>
                </a:solidFill>
              </a:rPr>
              <a:t>EN BUCLE </a:t>
            </a:r>
            <a:r>
              <a:rPr lang="es-ES" dirty="0">
                <a:solidFill>
                  <a:srgbClr val="7030A0"/>
                </a:solidFill>
              </a:rPr>
              <a:t>INFINITO</a:t>
            </a:r>
          </a:p>
        </p:txBody>
      </p:sp>
    </p:spTree>
    <p:extLst>
      <p:ext uri="{BB962C8B-B14F-4D97-AF65-F5344CB8AC3E}">
        <p14:creationId xmlns:p14="http://schemas.microsoft.com/office/powerpoint/2010/main" val="3209288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1.bp.blogspot.com/-bnIoCYmx1R8/TuLbCMswofI/AAAAAAAAAsY/hw7519A6uzg/s1600/arduino_log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2" r="9091" b="3310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3178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es-ES" sz="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sEÑALES</a:t>
            </a:r>
            <a:br>
              <a:rPr lang="es-E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</a:br>
            <a:r>
              <a:rPr lang="es-E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digitales</a:t>
            </a:r>
            <a:br>
              <a:rPr lang="es-E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</a:br>
            <a:r>
              <a:rPr lang="es-E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analógicas</a:t>
            </a:r>
          </a:p>
        </p:txBody>
      </p:sp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901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3 Rectángulo"/>
          <p:cNvSpPr/>
          <p:nvPr/>
        </p:nvSpPr>
        <p:spPr bwMode="auto">
          <a:xfrm>
            <a:off x="5239517" y="2310021"/>
            <a:ext cx="2016224" cy="14904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s-ES" dirty="0">
              <a:latin typeface="Arial" charset="0"/>
              <a:ea typeface="Microsoft YaHei" charset="-122"/>
            </a:endParaRPr>
          </a:p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s-ES" dirty="0">
              <a:latin typeface="Arial" charset="0"/>
              <a:ea typeface="Microsoft YaHei" charset="-122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s-ES" dirty="0">
                <a:latin typeface="Arial" charset="0"/>
                <a:ea typeface="Microsoft YaHei" charset="-122"/>
              </a:rPr>
              <a:t>Microcontrolador</a:t>
            </a: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800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Microsoft YaHei" charset="-122"/>
              </a:rPr>
              <a:t>ARDUINO</a:t>
            </a:r>
          </a:p>
        </p:txBody>
      </p:sp>
      <p:sp>
        <p:nvSpPr>
          <p:cNvPr id="5" name="4 Flecha derecha"/>
          <p:cNvSpPr/>
          <p:nvPr/>
        </p:nvSpPr>
        <p:spPr bwMode="auto">
          <a:xfrm>
            <a:off x="2820963" y="2670061"/>
            <a:ext cx="2160240" cy="72008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Microsoft YaHei" charset="-122"/>
            </a:endParaRPr>
          </a:p>
        </p:txBody>
      </p:sp>
      <p:sp>
        <p:nvSpPr>
          <p:cNvPr id="6" name="5 Flecha derecha"/>
          <p:cNvSpPr/>
          <p:nvPr/>
        </p:nvSpPr>
        <p:spPr bwMode="auto">
          <a:xfrm>
            <a:off x="7529831" y="2670061"/>
            <a:ext cx="2160240" cy="72008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effectLst/>
              <a:latin typeface="Arial" charset="0"/>
              <a:ea typeface="Microsoft YaHei" charset="-122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964979" y="2485005"/>
            <a:ext cx="144142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r>
              <a:rPr lang="es-ES" dirty="0"/>
              <a:t>ENTRADAS</a:t>
            </a:r>
          </a:p>
        </p:txBody>
      </p:sp>
      <p:sp>
        <p:nvSpPr>
          <p:cNvPr id="8" name="8 CuadroTexto"/>
          <p:cNvSpPr txBox="1"/>
          <p:nvPr/>
        </p:nvSpPr>
        <p:spPr>
          <a:xfrm>
            <a:off x="7674083" y="2462421"/>
            <a:ext cx="115929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r>
              <a:rPr lang="es-ES" dirty="0"/>
              <a:t>SALIDAS</a:t>
            </a:r>
          </a:p>
        </p:txBody>
      </p:sp>
      <p:sp>
        <p:nvSpPr>
          <p:cNvPr id="9" name="9 CuadroTexto"/>
          <p:cNvSpPr txBox="1"/>
          <p:nvPr/>
        </p:nvSpPr>
        <p:spPr>
          <a:xfrm>
            <a:off x="2964979" y="3374108"/>
            <a:ext cx="14670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r>
              <a:rPr lang="es-ES" dirty="0"/>
              <a:t>SENSORES</a:t>
            </a:r>
          </a:p>
        </p:txBody>
      </p:sp>
      <p:sp>
        <p:nvSpPr>
          <p:cNvPr id="10" name="10 CuadroTexto"/>
          <p:cNvSpPr txBox="1"/>
          <p:nvPr/>
        </p:nvSpPr>
        <p:spPr>
          <a:xfrm>
            <a:off x="7574214" y="3339867"/>
            <a:ext cx="178766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r>
              <a:rPr lang="es-ES" dirty="0"/>
              <a:t>ACTUADORES</a:t>
            </a:r>
          </a:p>
        </p:txBody>
      </p:sp>
      <p:sp>
        <p:nvSpPr>
          <p:cNvPr id="11" name="11 Llamada de flecha hacia abajo"/>
          <p:cNvSpPr/>
          <p:nvPr/>
        </p:nvSpPr>
        <p:spPr bwMode="auto">
          <a:xfrm>
            <a:off x="5419537" y="1277646"/>
            <a:ext cx="1656184" cy="1008112"/>
          </a:xfrm>
          <a:prstGeom prst="downArrowCallou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800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Microsoft YaHei" charset="-122"/>
              </a:rPr>
              <a:t>PROGRAMA</a:t>
            </a:r>
          </a:p>
        </p:txBody>
      </p:sp>
      <p:pic>
        <p:nvPicPr>
          <p:cNvPr id="12" name="Picture 2" descr="http://www.raspberrypi-spy.co.uk/wp-content/uploads/2012/08/light_dependent_resistor_ld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48" y="1541292"/>
            <a:ext cx="1547648" cy="83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microfun.es/img/dht1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74" y="2815210"/>
            <a:ext cx="1117795" cy="111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img.dxcdn.com/productimages/sku_150778_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68" y="4163540"/>
            <a:ext cx="1294406" cy="129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mla-s2-p.mlstatic.com/sensor-ultrasonico-hc-sr04-para-arduino-pic-robotica-4264-MLA2928480380_072012-F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50" y="5837404"/>
            <a:ext cx="1138442" cy="87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http://www.robodacta.mx/images/detailed/1/MC130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12239" r="11167" b="11167"/>
          <a:stretch/>
        </p:blipFill>
        <p:spPr bwMode="auto">
          <a:xfrm>
            <a:off x="10320664" y="3149122"/>
            <a:ext cx="1077495" cy="107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http://led-man.com.mx/wp-content/uploads/2012/09/leds-8mm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4" r="11380"/>
          <a:stretch/>
        </p:blipFill>
        <p:spPr bwMode="auto">
          <a:xfrm>
            <a:off x="10055256" y="4993555"/>
            <a:ext cx="1608310" cy="127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://www.chioka.in/wp-content/uploads/2015/01/servo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3" y="972937"/>
            <a:ext cx="2050179" cy="181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367340" y="3705346"/>
            <a:ext cx="1543050" cy="3505200"/>
          </a:xfrm>
          <a:prstGeom prst="rect">
            <a:avLst/>
          </a:prstGeom>
        </p:spPr>
      </p:pic>
      <p:sp>
        <p:nvSpPr>
          <p:cNvPr id="20" name="Rectangle 1"/>
          <p:cNvSpPr>
            <a:spLocks noGrp="1" noChangeArrowheads="1"/>
          </p:cNvSpPr>
          <p:nvPr/>
        </p:nvSpPr>
        <p:spPr bwMode="auto">
          <a:xfrm>
            <a:off x="2152797" y="413775"/>
            <a:ext cx="7972136" cy="73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9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EL FLUJO DE SEÑALES EN ARDUINO</a:t>
            </a:r>
          </a:p>
        </p:txBody>
      </p:sp>
    </p:spTree>
    <p:extLst>
      <p:ext uri="{BB962C8B-B14F-4D97-AF65-F5344CB8AC3E}">
        <p14:creationId xmlns:p14="http://schemas.microsoft.com/office/powerpoint/2010/main" val="2315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/>
          <p:cNvSpPr>
            <a:spLocks noGrp="1" noChangeArrowheads="1"/>
          </p:cNvSpPr>
          <p:nvPr/>
        </p:nvSpPr>
        <p:spPr bwMode="auto">
          <a:xfrm>
            <a:off x="2152797" y="413775"/>
            <a:ext cx="7972136" cy="73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9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SEÑALES DIGITALES Y ANALÓGICAS</a:t>
            </a:r>
          </a:p>
        </p:txBody>
      </p:sp>
      <p:pic>
        <p:nvPicPr>
          <p:cNvPr id="22" name="Picture 2"/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63" y="1658102"/>
            <a:ext cx="7661976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3 CuadroTexto"/>
          <p:cNvSpPr txBox="1"/>
          <p:nvPr/>
        </p:nvSpPr>
        <p:spPr>
          <a:xfrm>
            <a:off x="5291969" y="1658102"/>
            <a:ext cx="3570208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r>
              <a:rPr lang="es-ES" dirty="0">
                <a:solidFill>
                  <a:srgbClr val="FF0000"/>
                </a:solidFill>
              </a:rPr>
              <a:t>Señal continua en el tiempo,</a:t>
            </a:r>
          </a:p>
          <a:p>
            <a:r>
              <a:rPr lang="es-ES" dirty="0">
                <a:solidFill>
                  <a:srgbClr val="FF0000"/>
                </a:solidFill>
              </a:rPr>
              <a:t>pasa por los valores intermedios</a:t>
            </a:r>
          </a:p>
        </p:txBody>
      </p:sp>
      <p:sp>
        <p:nvSpPr>
          <p:cNvPr id="24" name="4 CuadroTexto"/>
          <p:cNvSpPr txBox="1"/>
          <p:nvPr/>
        </p:nvSpPr>
        <p:spPr>
          <a:xfrm>
            <a:off x="2800133" y="5731020"/>
            <a:ext cx="5981125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r>
              <a:rPr lang="es-ES" dirty="0">
                <a:solidFill>
                  <a:srgbClr val="FF0000"/>
                </a:solidFill>
              </a:rPr>
              <a:t>Solo tiene dos estados posibles: Alto y Bajo</a:t>
            </a:r>
          </a:p>
          <a:p>
            <a:r>
              <a:rPr lang="es-ES" dirty="0">
                <a:solidFill>
                  <a:srgbClr val="FF0000"/>
                </a:solidFill>
              </a:rPr>
              <a:t>Se representa mediante niveles diferenciados de voltaje </a:t>
            </a:r>
          </a:p>
        </p:txBody>
      </p:sp>
      <p:sp>
        <p:nvSpPr>
          <p:cNvPr id="25" name="6 CuadroTexto"/>
          <p:cNvSpPr txBox="1"/>
          <p:nvPr/>
        </p:nvSpPr>
        <p:spPr>
          <a:xfrm>
            <a:off x="8922864" y="1961903"/>
            <a:ext cx="3339376" cy="1380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r>
              <a:rPr lang="es-ES" dirty="0"/>
              <a:t>SENSORES:</a:t>
            </a:r>
          </a:p>
          <a:p>
            <a:r>
              <a:rPr lang="es-ES" dirty="0"/>
              <a:t>Por lo general son señales</a:t>
            </a:r>
          </a:p>
          <a:p>
            <a:r>
              <a:rPr lang="es-ES" dirty="0"/>
              <a:t>Analógicas.</a:t>
            </a:r>
          </a:p>
          <a:p>
            <a:r>
              <a:rPr lang="es-ES" dirty="0"/>
              <a:t>Por ejemplo, la temperatura se</a:t>
            </a:r>
          </a:p>
          <a:p>
            <a:r>
              <a:rPr lang="es-ES" dirty="0"/>
              <a:t>puede medir entre 5ºC y 50ºC</a:t>
            </a:r>
          </a:p>
        </p:txBody>
      </p:sp>
      <p:sp>
        <p:nvSpPr>
          <p:cNvPr id="26" name="6 CuadroTexto"/>
          <p:cNvSpPr txBox="1"/>
          <p:nvPr/>
        </p:nvSpPr>
        <p:spPr>
          <a:xfrm>
            <a:off x="8946676" y="4714643"/>
            <a:ext cx="3172663" cy="1380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r>
              <a:rPr lang="es-ES" dirty="0"/>
              <a:t>ACTUADORES:</a:t>
            </a:r>
          </a:p>
          <a:p>
            <a:r>
              <a:rPr lang="es-ES" dirty="0"/>
              <a:t>Pueden ser digitales ( Led</a:t>
            </a:r>
          </a:p>
          <a:p>
            <a:r>
              <a:rPr lang="es-ES" dirty="0"/>
              <a:t>encendido o apagado)</a:t>
            </a:r>
          </a:p>
          <a:p>
            <a:r>
              <a:rPr lang="es-ES" dirty="0"/>
              <a:t>O analógicas (aceleración de</a:t>
            </a:r>
          </a:p>
          <a:p>
            <a:r>
              <a:rPr lang="es-ES" dirty="0"/>
              <a:t>un motor).</a:t>
            </a:r>
          </a:p>
        </p:txBody>
      </p:sp>
    </p:spTree>
    <p:extLst>
      <p:ext uri="{BB962C8B-B14F-4D97-AF65-F5344CB8AC3E}">
        <p14:creationId xmlns:p14="http://schemas.microsoft.com/office/powerpoint/2010/main" val="1535854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Grp="1" noChangeArrowheads="1"/>
          </p:cNvSpPr>
          <p:nvPr/>
        </p:nvSpPr>
        <p:spPr bwMode="auto">
          <a:xfrm>
            <a:off x="2152797" y="413775"/>
            <a:ext cx="7972136" cy="73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9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ENTRADA Y SALIDA DIGITALES: </a:t>
            </a:r>
          </a:p>
        </p:txBody>
      </p:sp>
      <p:sp>
        <p:nvSpPr>
          <p:cNvPr id="15" name="2 Marcador de contenido"/>
          <p:cNvSpPr>
            <a:spLocks noGrp="1"/>
          </p:cNvSpPr>
          <p:nvPr/>
        </p:nvSpPr>
        <p:spPr bwMode="auto">
          <a:xfrm>
            <a:off x="269082" y="1086793"/>
            <a:ext cx="8605837" cy="476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s-ES" dirty="0">
                <a:solidFill>
                  <a:schemeClr val="tx1"/>
                </a:solidFill>
              </a:rPr>
              <a:t>Primero configurar el </a:t>
            </a:r>
            <a:r>
              <a:rPr lang="es-ES" b="1" dirty="0">
                <a:solidFill>
                  <a:schemeClr val="tx1"/>
                </a:solidFill>
              </a:rPr>
              <a:t>pin</a:t>
            </a:r>
            <a:r>
              <a:rPr lang="es-ES" dirty="0">
                <a:solidFill>
                  <a:schemeClr val="tx1"/>
                </a:solidFill>
              </a:rPr>
              <a:t> como </a:t>
            </a:r>
            <a:r>
              <a:rPr lang="es-ES" b="1" dirty="0">
                <a:solidFill>
                  <a:schemeClr val="tx1"/>
                </a:solidFill>
              </a:rPr>
              <a:t>salida o entrada</a:t>
            </a:r>
            <a:r>
              <a:rPr lang="es-ES" dirty="0">
                <a:solidFill>
                  <a:schemeClr val="tx1"/>
                </a:solidFill>
              </a:rPr>
              <a:t>:</a:t>
            </a:r>
          </a:p>
          <a:p>
            <a:pPr>
              <a:buFontTx/>
              <a:buChar char="-"/>
            </a:pPr>
            <a:endParaRPr lang="es-ES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s-ES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s-ES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s-ES" dirty="0">
                <a:solidFill>
                  <a:schemeClr val="tx1"/>
                </a:solidFill>
              </a:rPr>
              <a:t>Si es una entrada, para </a:t>
            </a:r>
            <a:r>
              <a:rPr lang="es-ES" b="1" dirty="0">
                <a:solidFill>
                  <a:schemeClr val="tx1"/>
                </a:solidFill>
              </a:rPr>
              <a:t>leerla</a:t>
            </a:r>
            <a:r>
              <a:rPr lang="es-ES" dirty="0">
                <a:solidFill>
                  <a:schemeClr val="tx1"/>
                </a:solidFill>
              </a:rPr>
              <a:t>:</a:t>
            </a:r>
          </a:p>
          <a:p>
            <a:pPr>
              <a:buFontTx/>
              <a:buChar char="-"/>
            </a:pPr>
            <a:endParaRPr lang="es-ES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s-ES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s-ES" dirty="0">
                <a:solidFill>
                  <a:schemeClr val="tx1"/>
                </a:solidFill>
              </a:rPr>
              <a:t>Si es una </a:t>
            </a:r>
            <a:r>
              <a:rPr lang="es-ES" b="1" dirty="0">
                <a:solidFill>
                  <a:schemeClr val="tx1"/>
                </a:solidFill>
              </a:rPr>
              <a:t>salida</a:t>
            </a:r>
            <a:r>
              <a:rPr lang="es-ES" dirty="0">
                <a:solidFill>
                  <a:schemeClr val="tx1"/>
                </a:solidFill>
              </a:rPr>
              <a:t>, para activarla desactivarla:</a:t>
            </a:r>
          </a:p>
          <a:p>
            <a:pPr>
              <a:buFontTx/>
              <a:buChar char="-"/>
            </a:pPr>
            <a:endParaRPr lang="es-ES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t="61993" r="60962" b="31433"/>
          <a:stretch/>
        </p:blipFill>
        <p:spPr bwMode="auto">
          <a:xfrm>
            <a:off x="607591" y="5285060"/>
            <a:ext cx="8014692" cy="77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07" r="62081" b="40942"/>
          <a:stretch/>
        </p:blipFill>
        <p:spPr bwMode="auto">
          <a:xfrm>
            <a:off x="607591" y="1540644"/>
            <a:ext cx="7635361" cy="160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6 CuadroTexto"/>
          <p:cNvSpPr txBox="1"/>
          <p:nvPr/>
        </p:nvSpPr>
        <p:spPr>
          <a:xfrm>
            <a:off x="8622283" y="1707265"/>
            <a:ext cx="3525324" cy="2496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r>
              <a:rPr lang="es-ES" sz="2800" dirty="0"/>
              <a:t>Las señales digitales</a:t>
            </a:r>
          </a:p>
          <a:p>
            <a:r>
              <a:rPr lang="es-ES" sz="2800" dirty="0"/>
              <a:t>Pueden ser tanto de</a:t>
            </a:r>
          </a:p>
          <a:p>
            <a:r>
              <a:rPr lang="es-ES" sz="2800" dirty="0"/>
              <a:t>entrada como de </a:t>
            </a:r>
          </a:p>
          <a:p>
            <a:r>
              <a:rPr lang="es-ES" sz="2800" dirty="0"/>
              <a:t>salida.</a:t>
            </a:r>
          </a:p>
          <a:p>
            <a:r>
              <a:rPr lang="es-ES" sz="2800" dirty="0"/>
              <a:t>PINES DIGITALES</a:t>
            </a:r>
          </a:p>
          <a:p>
            <a:endParaRPr lang="es-ES" sz="28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91" y="3918567"/>
            <a:ext cx="77247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41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Grp="1" noChangeArrowheads="1"/>
          </p:cNvSpPr>
          <p:nvPr/>
        </p:nvSpPr>
        <p:spPr bwMode="auto">
          <a:xfrm>
            <a:off x="2181372" y="356625"/>
            <a:ext cx="7972136" cy="73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9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ENTRADA ANALÓGICAS: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8" y="1285974"/>
            <a:ext cx="6696744" cy="4373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3 CuadroTexto"/>
          <p:cNvSpPr txBox="1"/>
          <p:nvPr/>
        </p:nvSpPr>
        <p:spPr>
          <a:xfrm>
            <a:off x="7407752" y="3940321"/>
            <a:ext cx="4416594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r>
              <a:rPr lang="es-ES" dirty="0" err="1">
                <a:solidFill>
                  <a:schemeClr val="tx1">
                    <a:lumMod val="85000"/>
                  </a:schemeClr>
                </a:solidFill>
              </a:rPr>
              <a:t>Arduino</a:t>
            </a:r>
            <a:r>
              <a:rPr lang="es-ES" dirty="0">
                <a:solidFill>
                  <a:schemeClr val="tx1">
                    <a:lumMod val="85000"/>
                  </a:schemeClr>
                </a:solidFill>
              </a:rPr>
              <a:t> trabaja en 10 bits (1024 valores):</a:t>
            </a:r>
          </a:p>
          <a:p>
            <a:endParaRPr lang="es-E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s-ES" dirty="0">
                <a:solidFill>
                  <a:schemeClr val="tx1">
                    <a:lumMod val="85000"/>
                  </a:schemeClr>
                </a:solidFill>
              </a:rPr>
              <a:t>Las señales analógicas se leerán entre</a:t>
            </a:r>
          </a:p>
          <a:p>
            <a:r>
              <a:rPr lang="es-ES" dirty="0">
                <a:solidFill>
                  <a:schemeClr val="tx1">
                    <a:lumMod val="85000"/>
                  </a:schemeClr>
                </a:solidFill>
              </a:rPr>
              <a:t>0 y 1023.</a:t>
            </a:r>
          </a:p>
        </p:txBody>
      </p:sp>
      <p:sp>
        <p:nvSpPr>
          <p:cNvPr id="8" name="6 CuadroTexto"/>
          <p:cNvSpPr txBox="1"/>
          <p:nvPr/>
        </p:nvSpPr>
        <p:spPr>
          <a:xfrm>
            <a:off x="8250800" y="1707265"/>
            <a:ext cx="3926075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r>
              <a:rPr lang="es-ES" sz="2800" dirty="0"/>
              <a:t>Las señales analógicas</a:t>
            </a:r>
          </a:p>
          <a:p>
            <a:r>
              <a:rPr lang="es-ES" sz="2800" dirty="0"/>
              <a:t>son señales de</a:t>
            </a:r>
          </a:p>
          <a:p>
            <a:r>
              <a:rPr lang="es-ES" sz="2800" dirty="0"/>
              <a:t>entrada.</a:t>
            </a:r>
          </a:p>
          <a:p>
            <a:r>
              <a:rPr lang="es-ES" sz="2800" dirty="0"/>
              <a:t>PINES ANALÓGICOS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59" r="80924" b="38377"/>
          <a:stretch/>
        </p:blipFill>
        <p:spPr bwMode="auto">
          <a:xfrm>
            <a:off x="4817586" y="5855386"/>
            <a:ext cx="5496411" cy="73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4 CuadroTexto"/>
          <p:cNvSpPr txBox="1"/>
          <p:nvPr/>
        </p:nvSpPr>
        <p:spPr>
          <a:xfrm>
            <a:off x="711008" y="6050043"/>
            <a:ext cx="37754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r>
              <a:rPr lang="es-ES" dirty="0"/>
              <a:t>Leer entrada analógica en Arduino:</a:t>
            </a:r>
          </a:p>
        </p:txBody>
      </p:sp>
    </p:spTree>
    <p:extLst>
      <p:ext uri="{BB962C8B-B14F-4D97-AF65-F5344CB8AC3E}">
        <p14:creationId xmlns:p14="http://schemas.microsoft.com/office/powerpoint/2010/main" val="886872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Grp="1" noChangeArrowheads="1"/>
          </p:cNvSpPr>
          <p:nvPr/>
        </p:nvSpPr>
        <p:spPr bwMode="auto">
          <a:xfrm>
            <a:off x="2152797" y="413775"/>
            <a:ext cx="7972136" cy="73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9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SALIDAS ANALÓGICAS:</a:t>
            </a:r>
          </a:p>
        </p:txBody>
      </p:sp>
      <p:sp>
        <p:nvSpPr>
          <p:cNvPr id="8" name="6 CuadroTexto"/>
          <p:cNvSpPr txBox="1"/>
          <p:nvPr/>
        </p:nvSpPr>
        <p:spPr>
          <a:xfrm>
            <a:off x="449825" y="1233401"/>
            <a:ext cx="6599820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r>
              <a:rPr lang="es-ES" sz="2800" dirty="0"/>
              <a:t>¿Y si quiero tener una salida analógica?</a:t>
            </a:r>
          </a:p>
        </p:txBody>
      </p:sp>
      <p:sp>
        <p:nvSpPr>
          <p:cNvPr id="2" name="Rectángulo 1"/>
          <p:cNvSpPr/>
          <p:nvPr/>
        </p:nvSpPr>
        <p:spPr>
          <a:xfrm>
            <a:off x="953644" y="1810881"/>
            <a:ext cx="8819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PWM Pulse </a:t>
            </a:r>
            <a:r>
              <a:rPr lang="es-ES" dirty="0" err="1"/>
              <a:t>Width</a:t>
            </a:r>
            <a:r>
              <a:rPr lang="es-ES" dirty="0"/>
              <a:t> Modulación= Modulación por ancho de pulso</a:t>
            </a:r>
          </a:p>
        </p:txBody>
      </p:sp>
      <p:pic>
        <p:nvPicPr>
          <p:cNvPr id="11" name="Picture 2" descr="http://www.arduino.utfsm.cl/wp-content/uploads/2014/05/pwm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44" y="2349113"/>
            <a:ext cx="4567240" cy="324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6 CuadroTexto"/>
          <p:cNvSpPr txBox="1"/>
          <p:nvPr/>
        </p:nvSpPr>
        <p:spPr>
          <a:xfrm>
            <a:off x="7049645" y="2388361"/>
            <a:ext cx="5320687" cy="2897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r>
              <a:rPr lang="es-ES" sz="2800" dirty="0"/>
              <a:t>Mediante pines digitales puedo</a:t>
            </a:r>
          </a:p>
          <a:p>
            <a:r>
              <a:rPr lang="es-ES" sz="2800" dirty="0"/>
              <a:t>obtener salidas digitales:</a:t>
            </a:r>
          </a:p>
          <a:p>
            <a:r>
              <a:rPr lang="es-ES" sz="2800" dirty="0"/>
              <a:t>Variando la “anchura” de un</a:t>
            </a:r>
          </a:p>
          <a:p>
            <a:r>
              <a:rPr lang="es-ES" sz="2800" dirty="0"/>
              <a:t>pulso digital y midiendo el</a:t>
            </a:r>
          </a:p>
          <a:p>
            <a:r>
              <a:rPr lang="es-ES" sz="2800" dirty="0"/>
              <a:t>valor medio.</a:t>
            </a:r>
          </a:p>
          <a:p>
            <a:r>
              <a:rPr lang="es-ES" sz="2800" dirty="0"/>
              <a:t>¿Qué pines digitales son PWM?</a:t>
            </a:r>
          </a:p>
          <a:p>
            <a:r>
              <a:rPr lang="es-ES" sz="2800" dirty="0"/>
              <a:t>D3, D5, D6, D9, D10 Y D11</a:t>
            </a:r>
          </a:p>
        </p:txBody>
      </p:sp>
      <p:sp>
        <p:nvSpPr>
          <p:cNvPr id="15" name="4 CuadroTexto"/>
          <p:cNvSpPr txBox="1"/>
          <p:nvPr/>
        </p:nvSpPr>
        <p:spPr>
          <a:xfrm>
            <a:off x="711008" y="6050043"/>
            <a:ext cx="435253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r>
              <a:rPr lang="es-ES" dirty="0"/>
              <a:t>Escribir una salida analógica en Arduino: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884" y="5804463"/>
            <a:ext cx="3107914" cy="78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1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1.bp.blogspot.com/-bnIoCYmx1R8/TuLbCMswofI/AAAAAAAAAsY/hw7519A6uzg/s1600/arduino_log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2" r="9091" b="3310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3178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es-E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Programar</a:t>
            </a:r>
            <a:br>
              <a:rPr lang="es-E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</a:br>
            <a:r>
              <a:rPr lang="es-E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con</a:t>
            </a:r>
            <a:br>
              <a:rPr lang="es-E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</a:br>
            <a:r>
              <a:rPr lang="es-ES" sz="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arduino</a:t>
            </a:r>
            <a:endParaRPr lang="es-ES" sz="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080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/>
          <p:cNvSpPr>
            <a:spLocks noGrp="1" noChangeArrowheads="1"/>
          </p:cNvSpPr>
          <p:nvPr/>
        </p:nvSpPr>
        <p:spPr bwMode="auto">
          <a:xfrm>
            <a:off x="2152797" y="413775"/>
            <a:ext cx="7972136" cy="73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9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DECLARACIÓN DE VARIABLES</a:t>
            </a: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3" y="2094826"/>
            <a:ext cx="11156324" cy="188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55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Grp="1" noChangeArrowheads="1"/>
          </p:cNvSpPr>
          <p:nvPr/>
        </p:nvSpPr>
        <p:spPr bwMode="auto">
          <a:xfrm>
            <a:off x="2152797" y="413775"/>
            <a:ext cx="7972136" cy="73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9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CONFIGURACIÓN DE PINES: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3" y="2071687"/>
            <a:ext cx="11156324" cy="20574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906797" y="1165896"/>
            <a:ext cx="24641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Void</a:t>
            </a:r>
            <a:r>
              <a:rPr lang="es-ES" altLang="es-ES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s-ES" altLang="es-ES" sz="3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setup</a:t>
            </a:r>
            <a:r>
              <a:rPr lang="es-ES" altLang="es-ES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72700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>
            <a:spLocks noGrp="1" noChangeArrowheads="1"/>
          </p:cNvSpPr>
          <p:nvPr/>
        </p:nvSpPr>
        <p:spPr bwMode="auto">
          <a:xfrm>
            <a:off x="2870600" y="413775"/>
            <a:ext cx="6536529" cy="73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9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¿QUE ES ARDUINO?</a:t>
            </a:r>
          </a:p>
        </p:txBody>
      </p:sp>
      <p:sp>
        <p:nvSpPr>
          <p:cNvPr id="7" name="Rectangle 2"/>
          <p:cNvSpPr>
            <a:spLocks noGrp="1" noChangeArrowheads="1"/>
          </p:cNvSpPr>
          <p:nvPr/>
        </p:nvSpPr>
        <p:spPr bwMode="auto">
          <a:xfrm>
            <a:off x="557213" y="1334832"/>
            <a:ext cx="4486275" cy="509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Microsoft YaHei" charset="-122"/>
                <a:cs typeface="+mn-cs"/>
              </a:defRPr>
            </a:lvl9pPr>
          </a:lstStyle>
          <a:p>
            <a:pPr marL="431800" indent="-323850" eaLnBrk="1">
              <a:buClr>
                <a:srgbClr val="0E594D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s-ES" altLang="es-E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" panose="020E0602020502020306" pitchFamily="34" charset="0"/>
              </a:rPr>
              <a:t>¿Una placa?</a:t>
            </a:r>
          </a:p>
          <a:p>
            <a:pPr marL="431800" indent="-323850" eaLnBrk="1">
              <a:buClr>
                <a:srgbClr val="0E594D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s-ES" altLang="es-E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" panose="020E0602020502020306" pitchFamily="34" charset="0"/>
              </a:rPr>
              <a:t>¿Un programa?</a:t>
            </a:r>
          </a:p>
          <a:p>
            <a:pPr marL="431800" indent="-323850" eaLnBrk="1">
              <a:buClr>
                <a:srgbClr val="0E594D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s-ES" altLang="es-E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" panose="020E0602020502020306" pitchFamily="34" charset="0"/>
              </a:rPr>
              <a:t>¿Un chip?</a:t>
            </a:r>
          </a:p>
          <a:p>
            <a:pPr marL="431800" indent="-323850" eaLnBrk="1">
              <a:buClr>
                <a:srgbClr val="0E594D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s-ES" altLang="es-ES" sz="2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" panose="020E0602020502020306" pitchFamily="34" charset="0"/>
              </a:rPr>
              <a:t>Arduino</a:t>
            </a:r>
            <a:r>
              <a:rPr lang="es-ES" altLang="es-E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" panose="020E0602020502020306" pitchFamily="34" charset="0"/>
              </a:rPr>
              <a:t> es un ecosistema basado en una plataforma de </a:t>
            </a:r>
            <a:r>
              <a:rPr lang="es-ES" altLang="es-E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" panose="020E0602020502020306" pitchFamily="34" charset="0"/>
              </a:rPr>
              <a:t>hardware libre</a:t>
            </a:r>
            <a:r>
              <a:rPr lang="es-ES" altLang="es-E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" panose="020E0602020502020306" pitchFamily="34" charset="0"/>
              </a:rPr>
              <a:t> formada por un </a:t>
            </a:r>
            <a:r>
              <a:rPr lang="es-ES" altLang="es-E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" panose="020E0602020502020306" pitchFamily="34" charset="0"/>
              </a:rPr>
              <a:t>microcontrolador</a:t>
            </a:r>
            <a:r>
              <a:rPr lang="es-ES" altLang="es-E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" panose="020E0602020502020306" pitchFamily="34" charset="0"/>
              </a:rPr>
              <a:t> y un </a:t>
            </a:r>
            <a:r>
              <a:rPr lang="es-ES" altLang="es-E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" panose="020E0602020502020306" pitchFamily="34" charset="0"/>
              </a:rPr>
              <a:t>entorno de desarrollo soportado por una gran comunidad.</a:t>
            </a:r>
          </a:p>
        </p:txBody>
      </p:sp>
      <p:sp>
        <p:nvSpPr>
          <p:cNvPr id="8" name="3 CuadroTexto"/>
          <p:cNvSpPr txBox="1">
            <a:spLocks noChangeArrowheads="1"/>
          </p:cNvSpPr>
          <p:nvPr/>
        </p:nvSpPr>
        <p:spPr bwMode="auto">
          <a:xfrm>
            <a:off x="5334796" y="5875563"/>
            <a:ext cx="5173211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r>
              <a:rPr lang="es-ES" altLang="es-ES" dirty="0">
                <a:latin typeface="Berlin Sans FB" panose="020E0602020502020306" pitchFamily="34" charset="0"/>
              </a:rPr>
              <a:t>Ni la mas barata, ni la mas rápida, ni la mas flexible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334" y="3525778"/>
            <a:ext cx="2763838" cy="221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i.blogs.es/847377/arduino.head-1/450_10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004" y="1149005"/>
            <a:ext cx="428625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769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Grp="1" noChangeArrowheads="1"/>
          </p:cNvSpPr>
          <p:nvPr/>
        </p:nvSpPr>
        <p:spPr bwMode="auto">
          <a:xfrm>
            <a:off x="2152797" y="413775"/>
            <a:ext cx="7972136" cy="73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9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PROGRAMA PRINCIPAL: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998168" y="1149005"/>
            <a:ext cx="22813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Void</a:t>
            </a:r>
            <a:r>
              <a:rPr lang="es-ES" altLang="es-ES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s-ES" altLang="es-ES" sz="3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loop</a:t>
            </a:r>
            <a:r>
              <a:rPr lang="es-ES" altLang="es-ES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65" y="1703003"/>
            <a:ext cx="11156400" cy="366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10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Grp="1" noChangeArrowheads="1"/>
          </p:cNvSpPr>
          <p:nvPr/>
        </p:nvSpPr>
        <p:spPr bwMode="auto">
          <a:xfrm>
            <a:off x="2152797" y="413775"/>
            <a:ext cx="7972136" cy="73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9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PROGRAMA PRINCIPAL: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998168" y="1149005"/>
            <a:ext cx="22813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Void</a:t>
            </a:r>
            <a:r>
              <a:rPr lang="es-ES" altLang="es-ES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s-ES" altLang="es-ES" sz="3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loop</a:t>
            </a:r>
            <a:r>
              <a:rPr lang="es-ES" altLang="es-ES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797" y="1884236"/>
            <a:ext cx="7350136" cy="412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27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Grp="1" noChangeArrowheads="1"/>
          </p:cNvSpPr>
          <p:nvPr/>
        </p:nvSpPr>
        <p:spPr bwMode="auto">
          <a:xfrm>
            <a:off x="2152797" y="413775"/>
            <a:ext cx="7972136" cy="73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9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PROGRAMA PRINCIPAL: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998168" y="1149005"/>
            <a:ext cx="22813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Void</a:t>
            </a:r>
            <a:r>
              <a:rPr lang="es-ES" altLang="es-ES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s-ES" altLang="es-ES" sz="3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loop</a:t>
            </a:r>
            <a:r>
              <a:rPr lang="es-ES" altLang="es-ES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659" y="2960914"/>
            <a:ext cx="5596682" cy="9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69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1.bp.blogspot.com/-bnIoCYmx1R8/TuLbCMswofI/AAAAAAAAAsY/hw7519A6uzg/s1600/arduino_log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2" r="9091" b="3310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3178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es-E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Ejemplos</a:t>
            </a:r>
          </a:p>
        </p:txBody>
      </p:sp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08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Grp="1" noChangeArrowheads="1"/>
          </p:cNvSpPr>
          <p:nvPr/>
        </p:nvSpPr>
        <p:spPr bwMode="auto">
          <a:xfrm>
            <a:off x="2152797" y="413775"/>
            <a:ext cx="7972136" cy="73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9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2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LEDs</a:t>
            </a:r>
            <a:endParaRPr lang="es-ES" altLang="es-ES" sz="3200" dirty="0">
              <a:solidFill>
                <a:schemeClr val="accent1">
                  <a:lumMod val="40000"/>
                  <a:lumOff val="60000"/>
                </a:schemeClr>
              </a:solidFill>
              <a:latin typeface="+mn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351" y="2185090"/>
            <a:ext cx="666750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4 Conector recto de flecha"/>
          <p:cNvCxnSpPr>
            <a:stCxn id="18" idx="0"/>
          </p:cNvCxnSpPr>
          <p:nvPr/>
        </p:nvCxnSpPr>
        <p:spPr>
          <a:xfrm>
            <a:off x="1585726" y="2185090"/>
            <a:ext cx="139481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5 CuadroTexto"/>
          <p:cNvSpPr txBox="1"/>
          <p:nvPr/>
        </p:nvSpPr>
        <p:spPr>
          <a:xfrm>
            <a:off x="2980543" y="1989143"/>
            <a:ext cx="148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Salida arduino</a:t>
            </a:r>
          </a:p>
        </p:txBody>
      </p:sp>
      <p:sp>
        <p:nvSpPr>
          <p:cNvPr id="21" name="6 Elipse"/>
          <p:cNvSpPr/>
          <p:nvPr/>
        </p:nvSpPr>
        <p:spPr>
          <a:xfrm>
            <a:off x="1324359" y="3351902"/>
            <a:ext cx="432048" cy="8067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" name="8 Conector recto de flecha"/>
          <p:cNvCxnSpPr/>
          <p:nvPr/>
        </p:nvCxnSpPr>
        <p:spPr>
          <a:xfrm>
            <a:off x="1756407" y="3755288"/>
            <a:ext cx="122413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9 CuadroTexto"/>
          <p:cNvSpPr txBox="1"/>
          <p:nvPr/>
        </p:nvSpPr>
        <p:spPr>
          <a:xfrm>
            <a:off x="2980543" y="3573319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Resistencia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10 CuadroTexto"/>
              <p:cNvSpPr txBox="1"/>
              <p:nvPr/>
            </p:nvSpPr>
            <p:spPr>
              <a:xfrm>
                <a:off x="4276687" y="3567425"/>
                <a:ext cx="2005677" cy="6632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/>
                        </a:rPr>
                        <m:t>𝑅</m:t>
                      </m:r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/>
                                </a:rPr>
                                <m:t>𝑝𝑖𝑛</m:t>
                              </m:r>
                              <m:r>
                                <a:rPr lang="es-ES" b="0" i="1" smtClean="0"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s-E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/>
                                </a:rPr>
                                <m:t>𝑙𝑒𝑑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/>
                                </a:rPr>
                                <m:t>𝑙𝑒𝑑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4" name="1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87" y="3567425"/>
                <a:ext cx="2005677" cy="6632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12 Conector curvado"/>
          <p:cNvCxnSpPr/>
          <p:nvPr/>
        </p:nvCxnSpPr>
        <p:spPr>
          <a:xfrm flipV="1">
            <a:off x="1837754" y="2661191"/>
            <a:ext cx="134677" cy="633388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15 CuadroTexto"/>
              <p:cNvSpPr txBox="1"/>
              <p:nvPr/>
            </p:nvSpPr>
            <p:spPr>
              <a:xfrm>
                <a:off x="2116447" y="2853239"/>
                <a:ext cx="7841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𝑙𝑒𝑑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6" name="1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447" y="2853239"/>
                <a:ext cx="78412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16 CuadroTexto"/>
          <p:cNvSpPr txBox="1"/>
          <p:nvPr/>
        </p:nvSpPr>
        <p:spPr>
          <a:xfrm>
            <a:off x="1828415" y="430269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6 CuadroTexto"/>
              <p:cNvSpPr txBox="1"/>
              <p:nvPr/>
            </p:nvSpPr>
            <p:spPr>
              <a:xfrm>
                <a:off x="1252351" y="5066117"/>
                <a:ext cx="5604419" cy="1294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GB"/>
                </a:defPPr>
                <a:lvl1pPr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defRPr kern="1200">
                    <a:solidFill>
                      <a:schemeClr val="tx1"/>
                    </a:solidFill>
                    <a:latin typeface="Arial" charset="0"/>
                    <a:ea typeface="Microsoft YaHei" charset="-122"/>
                    <a:cs typeface="+mn-cs"/>
                  </a:defRPr>
                </a:lvl1pPr>
                <a:lvl2pPr marL="742950" indent="-28575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defRPr kern="1200">
                    <a:solidFill>
                      <a:schemeClr val="tx1"/>
                    </a:solidFill>
                    <a:latin typeface="Arial" charset="0"/>
                    <a:ea typeface="Microsoft YaHei" charset="-122"/>
                    <a:cs typeface="+mn-cs"/>
                  </a:defRPr>
                </a:lvl2pPr>
                <a:lvl3pPr marL="1143000" indent="-22860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defRPr kern="1200">
                    <a:solidFill>
                      <a:schemeClr val="tx1"/>
                    </a:solidFill>
                    <a:latin typeface="Arial" charset="0"/>
                    <a:ea typeface="Microsoft YaHei" charset="-122"/>
                    <a:cs typeface="+mn-cs"/>
                  </a:defRPr>
                </a:lvl3pPr>
                <a:lvl4pPr marL="1600200" indent="-22860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defRPr kern="1200">
                    <a:solidFill>
                      <a:schemeClr val="tx1"/>
                    </a:solidFill>
                    <a:latin typeface="Arial" charset="0"/>
                    <a:ea typeface="Microsoft YaHei" charset="-122"/>
                    <a:cs typeface="+mn-cs"/>
                  </a:defRPr>
                </a:lvl4pPr>
                <a:lvl5pPr marL="2057400" indent="-22860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defRPr kern="1200">
                    <a:solidFill>
                      <a:schemeClr val="tx1"/>
                    </a:solidFill>
                    <a:latin typeface="Arial" charset="0"/>
                    <a:ea typeface="Microsoft YaHei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icrosoft YaHei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icrosoft YaHei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icrosoft YaHei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icrosoft YaHei" charset="-122"/>
                    <a:cs typeface="+mn-cs"/>
                  </a:defRPr>
                </a:lvl9pPr>
              </a:lstStyle>
              <a:p>
                <a:r>
                  <a:rPr lang="es-ES" sz="2800" dirty="0"/>
                  <a:t>Para una fuente de 5V</a:t>
                </a:r>
              </a:p>
              <a:p>
                <a:r>
                  <a:rPr lang="es-ES" sz="2800" dirty="0"/>
                  <a:t>Necesitaremos una resistencia de</a:t>
                </a:r>
              </a:p>
              <a:p>
                <a:r>
                  <a:rPr lang="es-ES" sz="2800" dirty="0"/>
                  <a:t>220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8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s-ES" sz="2800" dirty="0"/>
              </a:p>
            </p:txBody>
          </p:sp>
        </mc:Choice>
        <mc:Fallback xmlns="">
          <p:sp>
            <p:nvSpPr>
              <p:cNvPr id="28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351" y="5066117"/>
                <a:ext cx="5604419" cy="1294585"/>
              </a:xfrm>
              <a:prstGeom prst="rect">
                <a:avLst/>
              </a:prstGeom>
              <a:blipFill rotWithShape="0">
                <a:blip r:embed="rId6"/>
                <a:stretch>
                  <a:fillRect l="-2174" t="-7075" r="-1087" b="-1226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6 CuadroTexto"/>
          <p:cNvSpPr txBox="1"/>
          <p:nvPr/>
        </p:nvSpPr>
        <p:spPr>
          <a:xfrm>
            <a:off x="6856770" y="1724940"/>
            <a:ext cx="5267789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icrosoft YaHei" charset="-122"/>
                <a:cs typeface="+mn-cs"/>
              </a:defRPr>
            </a:lvl9pPr>
          </a:lstStyle>
          <a:p>
            <a:r>
              <a:rPr lang="es-ES" sz="2800" dirty="0"/>
              <a:t>¡Cuidado! Los leds necesitan</a:t>
            </a:r>
          </a:p>
          <a:p>
            <a:r>
              <a:rPr lang="es-ES" sz="2800" dirty="0"/>
              <a:t>llevar una resistencia en serie</a:t>
            </a:r>
          </a:p>
          <a:p>
            <a:r>
              <a:rPr lang="es-ES" sz="2800" dirty="0"/>
              <a:t>para disminuir la intensidad que</a:t>
            </a:r>
          </a:p>
          <a:p>
            <a:r>
              <a:rPr lang="es-ES" sz="2800" dirty="0"/>
              <a:t>pasa por ellas.</a:t>
            </a: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1747" y="3894680"/>
            <a:ext cx="2600022" cy="224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3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Grp="1" noChangeArrowheads="1"/>
          </p:cNvSpPr>
          <p:nvPr/>
        </p:nvSpPr>
        <p:spPr bwMode="auto">
          <a:xfrm>
            <a:off x="2152797" y="413775"/>
            <a:ext cx="7972136" cy="73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9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2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LEDs</a:t>
            </a:r>
            <a:endParaRPr lang="es-ES" altLang="es-ES" sz="3200" dirty="0">
              <a:solidFill>
                <a:schemeClr val="accent1">
                  <a:lumMod val="40000"/>
                  <a:lumOff val="60000"/>
                </a:schemeClr>
              </a:solidFill>
              <a:latin typeface="+mn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5" y="1149005"/>
            <a:ext cx="6162680" cy="524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60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F4D81-09C6-41D0-9D3E-0C5E7218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haríais ahora si fueran 3 leds?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941DC4-BD58-4524-A42E-F16C4A734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dirty="0"/>
              <a:t>Recordad el uso de las funciones: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cap="none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 Nova" panose="020B0604020202020204" pitchFamily="34" charset="0"/>
              </a:rPr>
              <a:t>If</a:t>
            </a:r>
            <a:r>
              <a:rPr lang="es-ES" cap="none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 Nova" panose="020B0604020202020204" pitchFamily="34" charset="0"/>
              </a:rPr>
              <a:t> (condición){sentencia}  </a:t>
            </a:r>
            <a:r>
              <a:rPr lang="es-ES" cap="none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 Nova" panose="020B0604020202020204" pitchFamily="34" charset="0"/>
              </a:rPr>
              <a:t>else</a:t>
            </a:r>
            <a:r>
              <a:rPr lang="es-ES" cap="none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 Nova" panose="020B0604020202020204" pitchFamily="34" charset="0"/>
              </a:rPr>
              <a:t> (condición opcional) {sentencia};</a:t>
            </a:r>
          </a:p>
          <a:p>
            <a:r>
              <a:rPr lang="es-ES" cap="none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 Nova" panose="020B0604020202020204" pitchFamily="34" charset="0"/>
              </a:rPr>
              <a:t>delay</a:t>
            </a:r>
            <a:r>
              <a:rPr lang="es-ES" cap="none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 Nova" panose="020B0604020202020204" pitchFamily="34" charset="0"/>
              </a:rPr>
              <a:t> (pausa en milis);</a:t>
            </a:r>
          </a:p>
        </p:txBody>
      </p:sp>
    </p:spTree>
    <p:extLst>
      <p:ext uri="{BB962C8B-B14F-4D97-AF65-F5344CB8AC3E}">
        <p14:creationId xmlns:p14="http://schemas.microsoft.com/office/powerpoint/2010/main" val="409368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>
            <a:spLocks noGrp="1" noChangeArrowheads="1"/>
          </p:cNvSpPr>
          <p:nvPr/>
        </p:nvSpPr>
        <p:spPr bwMode="auto">
          <a:xfrm>
            <a:off x="2152797" y="413775"/>
            <a:ext cx="7972136" cy="73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9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SEMAFORO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521" y="1149005"/>
            <a:ext cx="6978688" cy="517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65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Grp="1" noChangeArrowheads="1"/>
          </p:cNvSpPr>
          <p:nvPr/>
        </p:nvSpPr>
        <p:spPr bwMode="auto">
          <a:xfrm>
            <a:off x="2152797" y="413775"/>
            <a:ext cx="7972136" cy="73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9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BOTON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7" y="1455965"/>
            <a:ext cx="3305175" cy="377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6 CuadroTexto"/>
              <p:cNvSpPr txBox="1"/>
              <p:nvPr/>
            </p:nvSpPr>
            <p:spPr>
              <a:xfrm>
                <a:off x="4736932" y="1784381"/>
                <a:ext cx="7324441" cy="3298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GB"/>
                </a:defPPr>
                <a:lvl1pPr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defRPr kern="1200">
                    <a:solidFill>
                      <a:schemeClr val="tx1"/>
                    </a:solidFill>
                    <a:latin typeface="Arial" charset="0"/>
                    <a:ea typeface="Microsoft YaHei" charset="-122"/>
                    <a:cs typeface="+mn-cs"/>
                  </a:defRPr>
                </a:lvl1pPr>
                <a:lvl2pPr marL="742950" indent="-28575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defRPr kern="1200">
                    <a:solidFill>
                      <a:schemeClr val="tx1"/>
                    </a:solidFill>
                    <a:latin typeface="Arial" charset="0"/>
                    <a:ea typeface="Microsoft YaHei" charset="-122"/>
                    <a:cs typeface="+mn-cs"/>
                  </a:defRPr>
                </a:lvl2pPr>
                <a:lvl3pPr marL="1143000" indent="-22860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defRPr kern="1200">
                    <a:solidFill>
                      <a:schemeClr val="tx1"/>
                    </a:solidFill>
                    <a:latin typeface="Arial" charset="0"/>
                    <a:ea typeface="Microsoft YaHei" charset="-122"/>
                    <a:cs typeface="+mn-cs"/>
                  </a:defRPr>
                </a:lvl3pPr>
                <a:lvl4pPr marL="1600200" indent="-22860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defRPr kern="1200">
                    <a:solidFill>
                      <a:schemeClr val="tx1"/>
                    </a:solidFill>
                    <a:latin typeface="Arial" charset="0"/>
                    <a:ea typeface="Microsoft YaHei" charset="-122"/>
                    <a:cs typeface="+mn-cs"/>
                  </a:defRPr>
                </a:lvl4pPr>
                <a:lvl5pPr marL="2057400" indent="-22860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defRPr kern="1200">
                    <a:solidFill>
                      <a:schemeClr val="tx1"/>
                    </a:solidFill>
                    <a:latin typeface="Arial" charset="0"/>
                    <a:ea typeface="Microsoft YaHei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icrosoft YaHei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icrosoft YaHei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icrosoft YaHei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icrosoft YaHei" charset="-122"/>
                    <a:cs typeface="+mn-cs"/>
                  </a:defRPr>
                </a:lvl9pPr>
              </a:lstStyle>
              <a:p>
                <a:r>
                  <a:rPr lang="es-ES" sz="2800" dirty="0"/>
                  <a:t>Los botones se comportan como un “sensor”</a:t>
                </a:r>
              </a:p>
              <a:p>
                <a:r>
                  <a:rPr lang="es-ES" sz="2800" dirty="0"/>
                  <a:t>en la que detectaremos si algo está pulsado</a:t>
                </a:r>
              </a:p>
              <a:p>
                <a:r>
                  <a:rPr lang="es-ES" sz="2800" dirty="0"/>
                  <a:t>o no. </a:t>
                </a:r>
              </a:p>
              <a:p>
                <a:endParaRPr lang="es-ES" sz="2800" dirty="0"/>
              </a:p>
              <a:p>
                <a:r>
                  <a:rPr lang="es-ES" sz="2800" dirty="0"/>
                  <a:t>              Sensor Digital        Entrada digital</a:t>
                </a:r>
              </a:p>
              <a:p>
                <a:endParaRPr lang="es-ES" sz="2800" dirty="0"/>
              </a:p>
              <a:p>
                <a:r>
                  <a:rPr lang="es-ES" sz="2800" dirty="0"/>
                  <a:t>Se conecta mediante un divisor de tensión</a:t>
                </a:r>
              </a:p>
              <a:p>
                <a:r>
                  <a:rPr lang="es-ES" sz="2800" dirty="0"/>
                  <a:t>con una resistencia de 10 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8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2800" dirty="0"/>
                  <a:t>.</a:t>
                </a:r>
              </a:p>
            </p:txBody>
          </p:sp>
        </mc:Choice>
        <mc:Fallback xmlns="">
          <p:sp>
            <p:nvSpPr>
              <p:cNvPr id="6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932" y="1784381"/>
                <a:ext cx="7324441" cy="3298339"/>
              </a:xfrm>
              <a:prstGeom prst="rect">
                <a:avLst/>
              </a:prstGeom>
              <a:blipFill rotWithShape="0">
                <a:blip r:embed="rId4"/>
                <a:stretch>
                  <a:fillRect l="-1664" t="-2957" r="-416" b="-42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recto de flecha 6"/>
          <p:cNvCxnSpPr/>
          <p:nvPr/>
        </p:nvCxnSpPr>
        <p:spPr>
          <a:xfrm>
            <a:off x="5733144" y="3614056"/>
            <a:ext cx="304800" cy="0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>
            <a:off x="8730343" y="3614056"/>
            <a:ext cx="304800" cy="0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955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>
            <a:spLocks noGrp="1" noChangeArrowheads="1"/>
          </p:cNvSpPr>
          <p:nvPr/>
        </p:nvSpPr>
        <p:spPr bwMode="auto">
          <a:xfrm>
            <a:off x="2152797" y="413775"/>
            <a:ext cx="7972136" cy="73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9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BOTON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62" y="985837"/>
            <a:ext cx="70770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20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1.bp.blogspot.com/-bnIoCYmx1R8/TuLbCMswofI/AAAAAAAAAsY/hw7519A6uzg/s1600/arduino_log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2" r="9091" b="3310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es-ES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ARDUINØ HARDWARE</a:t>
            </a:r>
          </a:p>
        </p:txBody>
      </p:sp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493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DBF78-4A8D-4DFF-A8F3-8AF9909C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haríais ahora para controlar el </a:t>
            </a:r>
            <a:r>
              <a:rPr lang="es-ES" dirty="0" err="1"/>
              <a:t>semaforo</a:t>
            </a:r>
            <a:r>
              <a:rPr lang="es-ES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F1D3D8-CA30-493A-9CC6-49F1226E6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sz="2800" dirty="0"/>
              <a:t>Recordad el uso del botón y las funciones: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cap="none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 Nova" panose="020B0604020202020204" pitchFamily="34" charset="0"/>
              </a:rPr>
              <a:t>If</a:t>
            </a:r>
            <a:r>
              <a:rPr lang="es-ES" cap="none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 Nova" panose="020B0604020202020204" pitchFamily="34" charset="0"/>
              </a:rPr>
              <a:t> (condición){sentencia};</a:t>
            </a:r>
          </a:p>
          <a:p>
            <a:r>
              <a:rPr lang="es-ES" cap="none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 Nova" panose="020B0604020202020204" pitchFamily="34" charset="0"/>
              </a:rPr>
              <a:t>Switch</a:t>
            </a:r>
            <a:r>
              <a:rPr lang="es-ES" cap="none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 Nova" panose="020B0604020202020204" pitchFamily="34" charset="0"/>
              </a:rPr>
              <a:t>(variable){</a:t>
            </a:r>
          </a:p>
          <a:p>
            <a:pPr marL="457200" lvl="1" indent="0">
              <a:buNone/>
            </a:pPr>
            <a:r>
              <a:rPr lang="es-ES" cap="none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 Nova" panose="020B0604020202020204" pitchFamily="34" charset="0"/>
              </a:rPr>
              <a:t>case(valor): </a:t>
            </a:r>
          </a:p>
          <a:p>
            <a:pPr marL="457200" lvl="1" indent="0">
              <a:buNone/>
            </a:pPr>
            <a:r>
              <a:rPr lang="es-ES" cap="none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 Nova" panose="020B0604020202020204" pitchFamily="34" charset="0"/>
              </a:rPr>
              <a:t>sentencia </a:t>
            </a:r>
          </a:p>
          <a:p>
            <a:pPr marL="457200" lvl="1" indent="0">
              <a:buNone/>
            </a:pPr>
            <a:r>
              <a:rPr lang="es-ES" cap="none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 Nova" panose="020B0604020202020204" pitchFamily="34" charset="0"/>
              </a:rPr>
              <a:t>	break;</a:t>
            </a:r>
          </a:p>
          <a:p>
            <a:pPr marL="457200" lvl="1" indent="0">
              <a:buNone/>
            </a:pPr>
            <a:r>
              <a:rPr lang="es-ES" dirty="0"/>
              <a:t>….}</a:t>
            </a:r>
          </a:p>
        </p:txBody>
      </p:sp>
    </p:spTree>
    <p:extLst>
      <p:ext uri="{BB962C8B-B14F-4D97-AF65-F5344CB8AC3E}">
        <p14:creationId xmlns:p14="http://schemas.microsoft.com/office/powerpoint/2010/main" val="565594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>
            <a:spLocks noGrp="1" noChangeArrowheads="1"/>
          </p:cNvSpPr>
          <p:nvPr/>
        </p:nvSpPr>
        <p:spPr bwMode="auto">
          <a:xfrm>
            <a:off x="2152797" y="413775"/>
            <a:ext cx="7972136" cy="73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9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SEMAFORO CON BOTON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90" y="1381125"/>
            <a:ext cx="76009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4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11466" y="241704"/>
            <a:ext cx="2325717" cy="1905000"/>
          </a:xfrm>
        </p:spPr>
        <p:txBody>
          <a:bodyPr>
            <a:normAutofit/>
          </a:bodyPr>
          <a:lstStyle/>
          <a:p>
            <a:r>
              <a:rPr lang="es-ES" sz="8000" dirty="0" err="1">
                <a:latin typeface="Berlin Sans FB Demi" panose="020E0802020502020306" pitchFamily="34" charset="0"/>
              </a:rPr>
              <a:t>PCb</a:t>
            </a:r>
            <a:endParaRPr lang="es-ES" sz="8000" dirty="0"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http://cdn-reichelt.de/bilder/web/xxl_ws/A300/ARDUINO_NANO_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0" y="1013461"/>
            <a:ext cx="6762750" cy="53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/>
          <p:cNvSpPr/>
          <p:nvPr/>
        </p:nvSpPr>
        <p:spPr>
          <a:xfrm rot="19899263">
            <a:off x="2996257" y="2109094"/>
            <a:ext cx="5670542" cy="13164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Elipse 5"/>
          <p:cNvSpPr/>
          <p:nvPr/>
        </p:nvSpPr>
        <p:spPr>
          <a:xfrm rot="19899263">
            <a:off x="4284863" y="3500479"/>
            <a:ext cx="5670542" cy="13164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Elipse 6"/>
          <p:cNvSpPr/>
          <p:nvPr/>
        </p:nvSpPr>
        <p:spPr>
          <a:xfrm rot="19899263">
            <a:off x="5274152" y="3130014"/>
            <a:ext cx="1370024" cy="13164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8" name="Conector recto de flecha 7"/>
          <p:cNvCxnSpPr/>
          <p:nvPr/>
        </p:nvCxnSpPr>
        <p:spPr>
          <a:xfrm flipV="1">
            <a:off x="1925214" y="5206422"/>
            <a:ext cx="1544199" cy="2953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flipH="1">
            <a:off x="9467558" y="1125415"/>
            <a:ext cx="998805" cy="5486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Elipse 18"/>
          <p:cNvSpPr/>
          <p:nvPr/>
        </p:nvSpPr>
        <p:spPr>
          <a:xfrm rot="19899263">
            <a:off x="8256329" y="2515922"/>
            <a:ext cx="1707029" cy="13164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 rot="19618897">
            <a:off x="3505654" y="1194946"/>
            <a:ext cx="4632543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800" dirty="0">
                <a:latin typeface="Berlin Sans FB Demi" panose="020E0802020502020306" pitchFamily="34" charset="0"/>
              </a:rPr>
              <a:t>DIGITALES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 rot="19618897">
            <a:off x="6297557" y="3648809"/>
            <a:ext cx="4632543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800" dirty="0">
                <a:latin typeface="Berlin Sans FB Demi" panose="020E0802020502020306" pitchFamily="34" charset="0"/>
              </a:rPr>
              <a:t>ANALOGICAS</a:t>
            </a: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 rot="19618897">
            <a:off x="9698643" y="1718911"/>
            <a:ext cx="2368100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800" dirty="0">
                <a:latin typeface="Berlin Sans FB Demi" panose="020E0802020502020306" pitchFamily="34" charset="0"/>
              </a:rPr>
              <a:t>POTENCIA</a:t>
            </a: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 rot="19618897">
            <a:off x="5008952" y="1953096"/>
            <a:ext cx="4632543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800" dirty="0">
                <a:latin typeface="Berlin Sans FB Demi" panose="020E0802020502020306" pitchFamily="34" charset="0"/>
              </a:rPr>
              <a:t>MICRO</a:t>
            </a:r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 rot="20955669">
            <a:off x="367877" y="4106909"/>
            <a:ext cx="4632543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800" dirty="0">
                <a:latin typeface="Berlin Sans FB Demi" panose="020E0802020502020306" pitchFamily="34" charset="0"/>
              </a:rPr>
              <a:t>COMUNICACION</a:t>
            </a:r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 rot="19618897">
            <a:off x="9967511" y="484692"/>
            <a:ext cx="1385494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800" dirty="0" err="1">
                <a:latin typeface="Berlin Sans FB Demi" panose="020E0802020502020306" pitchFamily="34" charset="0"/>
              </a:rPr>
              <a:t>isP</a:t>
            </a:r>
            <a:endParaRPr lang="es-ES" sz="2800" dirty="0">
              <a:latin typeface="Berlin Sans FB Demi" panose="020E0802020502020306" pitchFamily="34" charset="0"/>
            </a:endParaRPr>
          </a:p>
        </p:txBody>
      </p:sp>
      <p:pic>
        <p:nvPicPr>
          <p:cNvPr id="17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75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growinupstudios.com/wp-content/uploads/2014/08/comparativa-analogico-digit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958" y="1701118"/>
            <a:ext cx="8132799" cy="480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111466" y="241704"/>
            <a:ext cx="2325717" cy="1905000"/>
          </a:xfrm>
        </p:spPr>
        <p:txBody>
          <a:bodyPr>
            <a:normAutofit/>
          </a:bodyPr>
          <a:lstStyle/>
          <a:p>
            <a:r>
              <a:rPr lang="es-ES" sz="8000" dirty="0">
                <a:latin typeface="Berlin Sans FB Demi" panose="020E0802020502020306" pitchFamily="34" charset="0"/>
              </a:rPr>
              <a:t>I/o</a:t>
            </a:r>
          </a:p>
        </p:txBody>
      </p:sp>
      <p:pic>
        <p:nvPicPr>
          <p:cNvPr id="8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06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8367" y="253217"/>
            <a:ext cx="6652089" cy="1572065"/>
          </a:xfrm>
        </p:spPr>
        <p:txBody>
          <a:bodyPr/>
          <a:lstStyle/>
          <a:p>
            <a:r>
              <a:rPr lang="es-ES" dirty="0">
                <a:latin typeface="Berlin Sans FB Demi" panose="020E0802020502020306" pitchFamily="34" charset="0"/>
              </a:rPr>
              <a:t>PROTOCOLOS DE COMUNICACION</a:t>
            </a:r>
          </a:p>
        </p:txBody>
      </p:sp>
      <p:pic>
        <p:nvPicPr>
          <p:cNvPr id="4098" name="Picture 2" descr="https://electricimp.com/docs/attachments/images/uart/uart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0" y="3369535"/>
            <a:ext cx="3871414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geekytheory.com/wp-content/uploads/2015/03/AN509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144" y="3358823"/>
            <a:ext cx="3871414" cy="24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sparkfun.com/assets/c/7/8/7/d/52ddb2dcce395fed638b456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128" y="3358823"/>
            <a:ext cx="3628978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359465" y="2369026"/>
            <a:ext cx="1408902" cy="85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800" dirty="0">
                <a:latin typeface="Berlin Sans FB Demi" panose="020E0802020502020306" pitchFamily="34" charset="0"/>
              </a:rPr>
              <a:t>UART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389960" y="2369026"/>
            <a:ext cx="1408902" cy="85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800" dirty="0">
                <a:latin typeface="Berlin Sans FB Demi" panose="020E0802020502020306" pitchFamily="34" charset="0"/>
              </a:rPr>
              <a:t>I2C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420455" y="2369026"/>
            <a:ext cx="1408902" cy="85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800" dirty="0">
                <a:latin typeface="Berlin Sans FB Demi" panose="020E0802020502020306" pitchFamily="34" charset="0"/>
              </a:rPr>
              <a:t>SPI</a:t>
            </a:r>
          </a:p>
        </p:txBody>
      </p:sp>
      <p:pic>
        <p:nvPicPr>
          <p:cNvPr id="10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8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thecustomgeek.com/wp-content/uploads/2012/09/328sm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65437" y="645106"/>
            <a:ext cx="5247747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s-ES" sz="2800">
                <a:latin typeface="Berlin Sans FB Demi" panose="020E0802020502020306" pitchFamily="34" charset="0"/>
              </a:rPr>
              <a:t>ATMEL Atmega328aup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s-ES" sz="1800" dirty="0" err="1"/>
              <a:t>Atmel</a:t>
            </a:r>
            <a:r>
              <a:rPr lang="es-ES" sz="1800" dirty="0"/>
              <a:t> </a:t>
            </a:r>
            <a:r>
              <a:rPr lang="es-ES" sz="1800" dirty="0" err="1"/>
              <a:t>studio</a:t>
            </a:r>
            <a:r>
              <a:rPr lang="es-ES" sz="1800" dirty="0"/>
              <a:t> 6</a:t>
            </a:r>
          </a:p>
          <a:p>
            <a:r>
              <a:rPr lang="es-ES" sz="1800" dirty="0" err="1"/>
              <a:t>Win</a:t>
            </a:r>
            <a:r>
              <a:rPr lang="es-ES" sz="1800" dirty="0"/>
              <a:t> </a:t>
            </a:r>
            <a:r>
              <a:rPr lang="es-ES" sz="1800" dirty="0" err="1"/>
              <a:t>Avr</a:t>
            </a:r>
            <a:endParaRPr lang="es-ES" sz="1800" dirty="0"/>
          </a:p>
          <a:p>
            <a:r>
              <a:rPr lang="es-ES" sz="1800" dirty="0" err="1"/>
              <a:t>Librerias</a:t>
            </a:r>
            <a:r>
              <a:rPr lang="es-ES" sz="1800" dirty="0"/>
              <a:t>: </a:t>
            </a:r>
            <a:r>
              <a:rPr lang="es-ES" sz="1800" dirty="0" err="1"/>
              <a:t>avr-libc</a:t>
            </a:r>
            <a:endParaRPr lang="es-ES" sz="1800" dirty="0"/>
          </a:p>
          <a:p>
            <a:r>
              <a:rPr lang="es-ES" sz="1800" dirty="0" err="1"/>
              <a:t>Datasheet</a:t>
            </a:r>
            <a:endParaRPr lang="es-ES" sz="1800" dirty="0"/>
          </a:p>
          <a:p>
            <a:r>
              <a:rPr lang="es-ES" sz="1800" dirty="0" err="1"/>
              <a:t>Avr</a:t>
            </a:r>
            <a:r>
              <a:rPr lang="es-ES" sz="1800" dirty="0"/>
              <a:t>-dude (flash)</a:t>
            </a:r>
          </a:p>
        </p:txBody>
      </p:sp>
      <p:pic>
        <p:nvPicPr>
          <p:cNvPr id="5124" name="Picture 4" descr="http://lh3.googleusercontent.com/-gk-fcK5Col4/U2boH34699I/AAAAAAAACPQ/gNl8A4YkqCQ/s1600/ATmega328P-AU_Pin-Out-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14" y="414336"/>
            <a:ext cx="5696585" cy="60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1gsvnjtkwr6dd.cloudfront.net/large/AC-PG-USBASP_LR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920" y="414335"/>
            <a:ext cx="8015750" cy="60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06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1.bp.blogspot.com/-bnIoCYmx1R8/TuLbCMswofI/AAAAAAAAAsY/hw7519A6uzg/s1600/arduino_log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2" r="9091" b="3310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es-E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ARDUINØ </a:t>
            </a:r>
            <a:br>
              <a:rPr lang="es-E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</a:br>
            <a:r>
              <a:rPr lang="es-E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software</a:t>
            </a:r>
          </a:p>
        </p:txBody>
      </p:sp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819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muva.es/wp-content/uploads/2014/04/Righ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" y="16034"/>
            <a:ext cx="1240967" cy="86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033" y="1715095"/>
            <a:ext cx="3888432" cy="4664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3 Elipse"/>
          <p:cNvSpPr/>
          <p:nvPr/>
        </p:nvSpPr>
        <p:spPr>
          <a:xfrm>
            <a:off x="4215041" y="1931119"/>
            <a:ext cx="43204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5 Conector recto de flecha"/>
          <p:cNvCxnSpPr/>
          <p:nvPr/>
        </p:nvCxnSpPr>
        <p:spPr>
          <a:xfrm flipH="1">
            <a:off x="3855001" y="2039131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6 CuadroTexto"/>
          <p:cNvSpPr txBox="1"/>
          <p:nvPr/>
        </p:nvSpPr>
        <p:spPr>
          <a:xfrm>
            <a:off x="2193827" y="1835378"/>
            <a:ext cx="1708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Nuevo proyecto</a:t>
            </a:r>
          </a:p>
          <a:p>
            <a:r>
              <a:rPr lang="es-ES" dirty="0"/>
              <a:t>Abrir proyecto</a:t>
            </a:r>
          </a:p>
          <a:p>
            <a:r>
              <a:rPr lang="es-ES" dirty="0"/>
              <a:t>Abrir ejemplos</a:t>
            </a:r>
          </a:p>
        </p:txBody>
      </p:sp>
      <p:sp>
        <p:nvSpPr>
          <p:cNvPr id="11" name="7 Elipse"/>
          <p:cNvSpPr/>
          <p:nvPr/>
        </p:nvSpPr>
        <p:spPr>
          <a:xfrm>
            <a:off x="5223153" y="1931119"/>
            <a:ext cx="64807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9 Conector recto de flecha"/>
          <p:cNvCxnSpPr>
            <a:stCxn id="11" idx="6"/>
          </p:cNvCxnSpPr>
          <p:nvPr/>
        </p:nvCxnSpPr>
        <p:spPr>
          <a:xfrm>
            <a:off x="5871225" y="2039131"/>
            <a:ext cx="230425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0 CuadroTexto"/>
          <p:cNvSpPr txBox="1"/>
          <p:nvPr/>
        </p:nvSpPr>
        <p:spPr>
          <a:xfrm>
            <a:off x="8103473" y="1835378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Seleccionar placa</a:t>
            </a:r>
          </a:p>
          <a:p>
            <a:r>
              <a:rPr lang="es-ES" dirty="0"/>
              <a:t>Elegir puerto</a:t>
            </a:r>
          </a:p>
        </p:txBody>
      </p:sp>
      <p:sp>
        <p:nvSpPr>
          <p:cNvPr id="14" name="11 Elipse"/>
          <p:cNvSpPr/>
          <p:nvPr/>
        </p:nvSpPr>
        <p:spPr>
          <a:xfrm>
            <a:off x="7599417" y="2075135"/>
            <a:ext cx="335456" cy="3838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13 Conector recto de flecha"/>
          <p:cNvCxnSpPr>
            <a:stCxn id="14" idx="5"/>
          </p:cNvCxnSpPr>
          <p:nvPr/>
        </p:nvCxnSpPr>
        <p:spPr>
          <a:xfrm>
            <a:off x="7885747" y="2402757"/>
            <a:ext cx="289734" cy="6084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4 CuadroTexto"/>
          <p:cNvSpPr txBox="1"/>
          <p:nvPr/>
        </p:nvSpPr>
        <p:spPr>
          <a:xfrm>
            <a:off x="8247489" y="2758708"/>
            <a:ext cx="1341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Monitorizar</a:t>
            </a:r>
          </a:p>
          <a:p>
            <a:r>
              <a:rPr lang="es-ES" dirty="0"/>
              <a:t>puerto serie</a:t>
            </a:r>
          </a:p>
        </p:txBody>
      </p:sp>
      <p:sp>
        <p:nvSpPr>
          <p:cNvPr id="17" name="15 Elipse"/>
          <p:cNvSpPr/>
          <p:nvPr/>
        </p:nvSpPr>
        <p:spPr>
          <a:xfrm>
            <a:off x="3855001" y="3875335"/>
            <a:ext cx="2422917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17 Conector recto de flecha"/>
          <p:cNvCxnSpPr>
            <a:stCxn id="17" idx="2"/>
          </p:cNvCxnSpPr>
          <p:nvPr/>
        </p:nvCxnSpPr>
        <p:spPr>
          <a:xfrm flipH="1">
            <a:off x="2941789" y="4199371"/>
            <a:ext cx="913212" cy="3240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CuadroTexto"/>
          <p:cNvSpPr txBox="1"/>
          <p:nvPr/>
        </p:nvSpPr>
        <p:spPr>
          <a:xfrm>
            <a:off x="1885430" y="4523407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setup</a:t>
            </a:r>
            <a:r>
              <a:rPr lang="es-ES" dirty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/>
              <a:t>Configuración</a:t>
            </a:r>
          </a:p>
          <a:p>
            <a:r>
              <a:rPr lang="es-ES" dirty="0"/>
              <a:t>      arduino</a:t>
            </a:r>
          </a:p>
        </p:txBody>
      </p:sp>
      <p:sp>
        <p:nvSpPr>
          <p:cNvPr id="20" name="21 Elipse"/>
          <p:cNvSpPr/>
          <p:nvPr/>
        </p:nvSpPr>
        <p:spPr>
          <a:xfrm>
            <a:off x="3901654" y="4523407"/>
            <a:ext cx="1944216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23 Conector recto de flecha"/>
          <p:cNvCxnSpPr>
            <a:stCxn id="20" idx="6"/>
          </p:cNvCxnSpPr>
          <p:nvPr/>
        </p:nvCxnSpPr>
        <p:spPr>
          <a:xfrm>
            <a:off x="5845870" y="4883447"/>
            <a:ext cx="225760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24 CuadroTexto"/>
          <p:cNvSpPr txBox="1"/>
          <p:nvPr/>
        </p:nvSpPr>
        <p:spPr>
          <a:xfrm>
            <a:off x="8150126" y="4523407"/>
            <a:ext cx="19800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loop</a:t>
            </a:r>
            <a:r>
              <a:rPr lang="es-ES" dirty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/>
              <a:t>Programa</a:t>
            </a:r>
          </a:p>
          <a:p>
            <a:r>
              <a:rPr lang="es-ES" dirty="0"/>
              <a:t>Principal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/>
              <a:t>Ejecución </a:t>
            </a:r>
            <a:r>
              <a:rPr lang="es-ES" dirty="0" err="1"/>
              <a:t>ciclica</a:t>
            </a:r>
            <a:endParaRPr lang="es-ES" dirty="0"/>
          </a:p>
        </p:txBody>
      </p:sp>
      <p:sp>
        <p:nvSpPr>
          <p:cNvPr id="23" name="Rectangle 1"/>
          <p:cNvSpPr>
            <a:spLocks noGrp="1" noChangeArrowheads="1"/>
          </p:cNvSpPr>
          <p:nvPr/>
        </p:nvSpPr>
        <p:spPr bwMode="auto">
          <a:xfrm>
            <a:off x="2870600" y="413775"/>
            <a:ext cx="6536529" cy="73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333333"/>
                </a:solidFill>
                <a:latin typeface="Arial" charset="0"/>
                <a:cs typeface="Arial Unicode MS" charset="0"/>
              </a:defRPr>
            </a:lvl9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altLang="es-E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ENTORNO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2310289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TM03457485[[fn=Malla]]</Template>
  <TotalTime>1428</TotalTime>
  <Words>561</Words>
  <Application>Microsoft Office PowerPoint</Application>
  <PresentationFormat>Panorámica</PresentationFormat>
  <Paragraphs>158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40" baseType="lpstr">
      <vt:lpstr>Arial</vt:lpstr>
      <vt:lpstr>Arial Nova</vt:lpstr>
      <vt:lpstr>Berlin Sans FB</vt:lpstr>
      <vt:lpstr>Berlin Sans FB Demi</vt:lpstr>
      <vt:lpstr>Cambria Math</vt:lpstr>
      <vt:lpstr>Century Gothic</vt:lpstr>
      <vt:lpstr>Times New Roman</vt:lpstr>
      <vt:lpstr>Wingdings</vt:lpstr>
      <vt:lpstr>Malla</vt:lpstr>
      <vt:lpstr>Presentación de PowerPoint</vt:lpstr>
      <vt:lpstr>Presentación de PowerPoint</vt:lpstr>
      <vt:lpstr>ARDUINØ HARDWARE</vt:lpstr>
      <vt:lpstr>PCb</vt:lpstr>
      <vt:lpstr>I/o</vt:lpstr>
      <vt:lpstr>PROTOCOLOS DE COMUNICACION</vt:lpstr>
      <vt:lpstr>ATMEL Atmega328aup</vt:lpstr>
      <vt:lpstr>ARDUINØ  software</vt:lpstr>
      <vt:lpstr>Presentación de PowerPoint</vt:lpstr>
      <vt:lpstr>Presentación de PowerPoint</vt:lpstr>
      <vt:lpstr>sEÑALES digitales analógicas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Programar con arduino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Ejemplos</vt:lpstr>
      <vt:lpstr>Presentación de PowerPoint</vt:lpstr>
      <vt:lpstr>Presentación de PowerPoint</vt:lpstr>
      <vt:lpstr>¿Cómo haríais ahora si fueran 3 leds?</vt:lpstr>
      <vt:lpstr>Presentación de PowerPoint</vt:lpstr>
      <vt:lpstr>Presentación de PowerPoint</vt:lpstr>
      <vt:lpstr>Presentación de PowerPoint</vt:lpstr>
      <vt:lpstr>¿Cómo haríais ahora para controlar el semaforo?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ARDUINØ HARDWARE</dc:title>
  <dc:creator>Jorge De Castro Casares</dc:creator>
  <cp:lastModifiedBy>ElAngelusXD .</cp:lastModifiedBy>
  <cp:revision>30</cp:revision>
  <dcterms:created xsi:type="dcterms:W3CDTF">2016-10-07T16:05:53Z</dcterms:created>
  <dcterms:modified xsi:type="dcterms:W3CDTF">2020-01-29T07:48:44Z</dcterms:modified>
</cp:coreProperties>
</file>